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1" r:id="rId5"/>
    <p:sldId id="281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82" r:id="rId27"/>
    <p:sldId id="279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024DC-A230-4639-87F1-7D47C962AFAD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21BD8-C1A7-4437-9C04-557EC7C68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01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介绍目的：解释分子结构中什么位点导致了分子的某种特性。</a:t>
            </a:r>
            <a:endParaRPr lang="en-US" altLang="zh-CN" dirty="0"/>
          </a:p>
          <a:p>
            <a:r>
              <a:rPr lang="zh-CN" altLang="en-US" dirty="0"/>
              <a:t>一般用</a:t>
            </a:r>
            <a:r>
              <a:rPr lang="en-US" altLang="zh-CN" dirty="0"/>
              <a:t>GCN</a:t>
            </a:r>
            <a:r>
              <a:rPr lang="zh-CN" altLang="en-US" dirty="0"/>
              <a:t>建模，输入一系列的原子以及对应的属性特征或者图特征。为了提升</a:t>
            </a:r>
            <a:r>
              <a:rPr lang="en-US" altLang="zh-CN" dirty="0"/>
              <a:t>GCN</a:t>
            </a:r>
            <a:r>
              <a:rPr lang="zh-CN" altLang="en-US" dirty="0"/>
              <a:t>在分子结构解释上的效果，提出了本文的两个正则模块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1BD8-C1A7-4437-9C04-557EC7C682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7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先介绍右边的图。</a:t>
            </a:r>
            <a:r>
              <a:rPr lang="en-US" altLang="zh-CN" dirty="0"/>
              <a:t>GAP</a:t>
            </a:r>
            <a:r>
              <a:rPr lang="zh-CN" altLang="en-US" dirty="0"/>
              <a:t>得到的是结点每一个维度的重要性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1BD8-C1A7-4437-9C04-557EC7C682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271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1BD8-C1A7-4437-9C04-557EC7C682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43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TopRep</a:t>
            </a:r>
            <a:r>
              <a:rPr lang="zh-CN" altLang="en-US" dirty="0"/>
              <a:t>是</a:t>
            </a:r>
            <a:r>
              <a:rPr lang="en-US" altLang="zh-CN" dirty="0"/>
              <a:t>CAM</a:t>
            </a:r>
            <a:r>
              <a:rPr lang="zh-CN" altLang="en-US" dirty="0"/>
              <a:t>的改良，只保留全连接权重矩阵中每一个类别的向量里的最大值，其余全设为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1BD8-C1A7-4437-9C04-557EC7C682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12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logD</a:t>
            </a:r>
            <a:r>
              <a:rPr lang="zh-CN" altLang="en-US" dirty="0"/>
              <a:t>：亲脂性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1BD8-C1A7-4437-9C04-557EC7C682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56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1BD8-C1A7-4437-9C04-557EC7C6826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44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6ADE3-140C-4716-ACDD-5C86706F0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3516F9-6536-4D0B-A117-8C2099DFB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5E9B2-6F23-4C84-96F9-F7F9327F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03121-F128-4E0C-B6C8-6F84518C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018F43-819B-4D2B-B6D9-5E519C89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7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EB232-7644-4D54-BE81-0189FD53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A1AB9B-7C13-4294-94B5-17DE853B0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CAAC9-90EB-4A7B-A822-AF2BB7E5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CE8D6-A455-47DB-8711-81A42012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21FEAA-258B-41F0-A7B9-B6707AA0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0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CF66FF-4B1E-4358-B1E8-BF052319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4CB236-9E8A-4A8D-9312-82E7C5CE9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9BE4BA-AD6F-4A7D-B0A0-187E03F27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1962A8-93B2-43B9-AF1D-923CB844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0FD62F-EDA0-4587-82E8-3B1D2941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31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A47A7-64D9-4034-AFD6-C4141B17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F7B9F-00A1-4BA9-ABB4-C4BCAAB17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D8AFB4-105E-419B-B7AB-792D7FCE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31BBBD-830D-46BF-AEEB-A8F9EE1B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F24CAF-9148-42C3-BAAF-57987C4E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83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3F144-C1C7-4AAC-92BA-9712C35F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0A90DE-04B4-4880-836A-7ECA61A04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BA9C9-FB73-440E-824E-F86992ED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1551BF-A234-451E-ABC1-17F4139B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F1B11-6F85-4A31-BA25-1FA0231C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80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1406B-61D0-4720-B8BA-39985274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6134A4-E8C6-4734-8A37-5AF5F3FA9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5239EB-D904-4674-8DE8-C80D4656F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D7FAA4-C8CA-4070-860A-051A0454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9FA8F9-FCAC-4DFB-BD04-B4FAFEC0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A14E5A-5FA1-4CC7-AE1B-9CA99DE1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25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E217D-7844-4022-8EFC-8D6D1C4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8DAFAE-9D69-4ACD-AC76-80B433BC0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B42746-0705-42F7-86C3-B95A0F90A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C4AED0-7CAE-4116-B6A6-034922097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55D767-25F9-4AFD-99A2-419A6609A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49FF06-1FF8-4385-B194-1DBD6FE9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399095-4AB9-42B2-A5AF-4B8DCC60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F77872-1ED9-49BB-9C3B-23829454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25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41775-5B2D-41DC-9ACE-60DC63C9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ED64D8-BD2E-42CC-B68F-374D9685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DA138C-023D-4752-ACD7-06C2A90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A9D959-6F26-40D6-A605-3540FDED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24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030B72-AD61-4B51-BE20-B436B69D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C67B40-27C4-4E36-A4E4-FB0423334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2A5281-4032-4973-AA29-741EBA28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31400-3153-488A-8378-5787BACC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9A5751-BEF6-410B-81C2-B42D0CF78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187D9A-3237-4AE9-8172-32C1FC4F5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9AEAB6-C96E-4775-AA8A-C266D9C4C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396251-E502-40EF-BC02-F60F4933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B2D25-11D5-4A66-B883-97720FDF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76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22216-5391-4BE9-9BF0-E467D4AB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D7A600-F796-4077-B43D-5BC9D406A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CDCCBC-873A-44C1-A228-6D8381258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DE881C-1078-4FA6-99A2-3B8B4A1C8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E3D90A-48B3-468B-B5CC-76F2EA02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A18A67-4238-4186-BBB1-68ECE3A7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77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8D5914-3339-4F74-81FD-7D8DC283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10FDC4-6DDC-4D63-B6CB-9FDDEB8BA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0AF7B-BFF4-49E4-8306-3F22DA034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C3B53-5CB6-442A-A28F-C731DB45603C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62AE2-7360-4D5F-B313-DF92D8991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B97ECA-FDD2-4755-A52B-08104899A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580E3-6AE3-4D83-A150-47428CD35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3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55D8A-F307-4DF9-81B5-5A605C055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计算病理应用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B751E2-7250-4BBB-856D-F45884DD9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[ICML21] Improving Molecular Graph Neural Network </a:t>
            </a:r>
            <a:r>
              <a:rPr lang="en-US" altLang="zh-CN" dirty="0" err="1"/>
              <a:t>Explainability</a:t>
            </a:r>
            <a:r>
              <a:rPr lang="en-US" altLang="zh-CN" dirty="0"/>
              <a:t> with Orthonormalization and Induced Sparsity</a:t>
            </a:r>
          </a:p>
          <a:p>
            <a:r>
              <a:rPr lang="en-US" altLang="zh-CN" dirty="0"/>
              <a:t>[CVPR21] Quantifying Explainers of Graph Neural Networks in Computational Pathology</a:t>
            </a:r>
            <a:br>
              <a:rPr lang="en-US" altLang="zh-CN" dirty="0"/>
            </a:br>
            <a:r>
              <a:rPr lang="zh-CN" altLang="en-US" dirty="0"/>
              <a:t>胡梦琦</a:t>
            </a:r>
          </a:p>
        </p:txBody>
      </p:sp>
    </p:spTree>
    <p:extLst>
      <p:ext uri="{BB962C8B-B14F-4D97-AF65-F5344CB8AC3E}">
        <p14:creationId xmlns:p14="http://schemas.microsoft.com/office/powerpoint/2010/main" val="301869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81C93-7EC9-4740-9F2E-0BF8C5DF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28EDF-97CB-47B5-BD37-424AE38EA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https://slides.slideslive.com/38959525/slides/medium/vPbY__1624107549__0006__291m.jpg?1630701734">
            <a:extLst>
              <a:ext uri="{FF2B5EF4-FFF2-40B4-BE49-F238E27FC236}">
                <a16:creationId xmlns:a16="http://schemas.microsoft.com/office/drawing/2014/main" id="{18937242-E84D-4B63-9C5E-C8780884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4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0A005-5867-4D3F-9780-41BDBA8C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253F6-25F8-45BB-A28C-2A97DD582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https://slides.slideslive.com/38959525/slides/medium/vPbY__1624107549__0007__CkEg.jpg?1630701734">
            <a:extLst>
              <a:ext uri="{FF2B5EF4-FFF2-40B4-BE49-F238E27FC236}">
                <a16:creationId xmlns:a16="http://schemas.microsoft.com/office/drawing/2014/main" id="{42C67DCE-677E-412C-8A1A-3C2D21B3E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14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46378-44D7-4DF4-A544-B1EE13D3A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70A79-9601-48ED-B822-B8EDB43D3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 descr="https://slides.slideslive.com/38959525/slides/medium/vPbY__1624107549__0008__IjKA.jpg?1630701734">
            <a:extLst>
              <a:ext uri="{FF2B5EF4-FFF2-40B4-BE49-F238E27FC236}">
                <a16:creationId xmlns:a16="http://schemas.microsoft.com/office/drawing/2014/main" id="{0B5810C0-FA2D-465F-B7FE-AEAAF1F5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46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A9E9F-FA09-4DB2-93A9-1CA835A4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46931-16C5-4566-BBB1-5060327AF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https://slides.slideslive.com/38959525/slides/medium/vPbY__1624107549__0009__Hysa.jpg?1630701734">
            <a:extLst>
              <a:ext uri="{FF2B5EF4-FFF2-40B4-BE49-F238E27FC236}">
                <a16:creationId xmlns:a16="http://schemas.microsoft.com/office/drawing/2014/main" id="{C994AA21-AFAC-43E5-93D7-252C01B0E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BCE45F-1DE0-49CB-9C50-7E72157F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757" y="2332379"/>
            <a:ext cx="2975419" cy="39156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54CD26-E43C-4449-8FAE-70B473DBD491}"/>
              </a:ext>
            </a:extLst>
          </p:cNvPr>
          <p:cNvSpPr/>
          <p:nvPr/>
        </p:nvSpPr>
        <p:spPr>
          <a:xfrm>
            <a:off x="8220722" y="2574524"/>
            <a:ext cx="941034" cy="367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64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43153-36DB-4609-891F-2C7FE2FC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F8C80-21A2-4949-BAD6-7F7D5DE9F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 descr="https://slides.slideslive.com/38959525/slides/medium/vPbY__1624107549__0010__q7h5.jpg?1630701734">
            <a:extLst>
              <a:ext uri="{FF2B5EF4-FFF2-40B4-BE49-F238E27FC236}">
                <a16:creationId xmlns:a16="http://schemas.microsoft.com/office/drawing/2014/main" id="{A1DEF852-A424-43A5-9225-074A852D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350439-6962-4CBF-AF97-8AD67635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57" y="2332379"/>
            <a:ext cx="2975419" cy="3915607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D2A49C69-33F1-4CA8-B287-BC304469100F}"/>
              </a:ext>
            </a:extLst>
          </p:cNvPr>
          <p:cNvSpPr/>
          <p:nvPr/>
        </p:nvSpPr>
        <p:spPr>
          <a:xfrm rot="6484676">
            <a:off x="7501630" y="2212747"/>
            <a:ext cx="43500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A22317-445F-43A5-B359-7926C3721806}"/>
              </a:ext>
            </a:extLst>
          </p:cNvPr>
          <p:cNvSpPr/>
          <p:nvPr/>
        </p:nvSpPr>
        <p:spPr>
          <a:xfrm>
            <a:off x="8220722" y="2574524"/>
            <a:ext cx="941034" cy="367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492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10BFB-36AF-45FC-882C-3E4EDB92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D1A5F-7104-4195-809D-053FDC65B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https://slides.slideslive.com/38959525/slides/medium/vPbY__1624107549__0011__iLwT.jpg?1630701734">
            <a:extLst>
              <a:ext uri="{FF2B5EF4-FFF2-40B4-BE49-F238E27FC236}">
                <a16:creationId xmlns:a16="http://schemas.microsoft.com/office/drawing/2014/main" id="{3469E74F-DA48-4D7D-9D60-A8997EF89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FD80CC-48AF-4155-BF2A-CF5A3753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57" y="2332379"/>
            <a:ext cx="2975419" cy="3915607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A223EE8E-B64F-41CB-8FC7-BBB0744875F2}"/>
              </a:ext>
            </a:extLst>
          </p:cNvPr>
          <p:cNvSpPr/>
          <p:nvPr/>
        </p:nvSpPr>
        <p:spPr>
          <a:xfrm rot="9433019">
            <a:off x="9347644" y="2152521"/>
            <a:ext cx="857064" cy="119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5845D7-26E0-45FE-A255-9422AF929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94" y="6247986"/>
            <a:ext cx="2000944" cy="5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9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56352-021C-426A-AE6C-ED110F4C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DD13F-5F6C-448F-BBE7-F70809707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https://slides.slideslive.com/38959525/slides/medium/vPbY__1624107549__0012__vgcw.jpg?1630701734">
            <a:extLst>
              <a:ext uri="{FF2B5EF4-FFF2-40B4-BE49-F238E27FC236}">
                <a16:creationId xmlns:a16="http://schemas.microsoft.com/office/drawing/2014/main" id="{A261C260-5BED-46A8-BEA1-A3EDDF08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059A8A-DE2A-4503-AA51-252A539B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85" y="2157784"/>
            <a:ext cx="8944160" cy="4088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957075-FE17-46D9-8A38-C9C045EEE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94" y="6247986"/>
            <a:ext cx="2000944" cy="58071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3805694B-C1C2-4A83-8397-FF66E8C792EB}"/>
              </a:ext>
            </a:extLst>
          </p:cNvPr>
          <p:cNvSpPr/>
          <p:nvPr/>
        </p:nvSpPr>
        <p:spPr>
          <a:xfrm rot="9433019">
            <a:off x="9347644" y="2152521"/>
            <a:ext cx="857064" cy="119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B51AD5-DA31-4D2E-9D7B-7FFDBEA54DB3}"/>
              </a:ext>
            </a:extLst>
          </p:cNvPr>
          <p:cNvSpPr txBox="1"/>
          <p:nvPr/>
        </p:nvSpPr>
        <p:spPr>
          <a:xfrm>
            <a:off x="914397" y="1290214"/>
            <a:ext cx="536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combination of atomic orbitals (LCAO) theory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23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9F34A-EBFC-453A-92FA-D0F191C2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BAD78-2E74-47A0-8F3B-F6AB8D2C1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 descr="https://slides.slideslive.com/38959525/slides/medium/vPbY__1624107549__0013__xwb5.jpg?1630701734">
            <a:extLst>
              <a:ext uri="{FF2B5EF4-FFF2-40B4-BE49-F238E27FC236}">
                <a16:creationId xmlns:a16="http://schemas.microsoft.com/office/drawing/2014/main" id="{012D5E90-8F1A-4143-87C3-7AEB9457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1B9C3C-0FEC-4517-AC58-45298B9E9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85" y="2157784"/>
            <a:ext cx="8944160" cy="4088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FEEF60-CFBD-4487-A1D3-3691E979F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94" y="6247986"/>
            <a:ext cx="2000944" cy="58071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96EF69BE-0F1E-49BA-B7DA-04B7450C3F02}"/>
              </a:ext>
            </a:extLst>
          </p:cNvPr>
          <p:cNvSpPr/>
          <p:nvPr/>
        </p:nvSpPr>
        <p:spPr>
          <a:xfrm rot="9433019">
            <a:off x="9347644" y="2152521"/>
            <a:ext cx="857064" cy="119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B8831B-98D1-4CFA-94C4-9398AA5FE51E}"/>
              </a:ext>
            </a:extLst>
          </p:cNvPr>
          <p:cNvSpPr txBox="1"/>
          <p:nvPr/>
        </p:nvSpPr>
        <p:spPr>
          <a:xfrm>
            <a:off x="914397" y="1290214"/>
            <a:ext cx="536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combination of atomic orbitals (LCAO) theory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3FA759-F984-4551-8B8D-E47495000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790" y="6261878"/>
            <a:ext cx="25908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8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028B2-7015-40C4-AE9F-BA59065F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38319-91FE-497F-9E6A-39DE228F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https://slides.slideslive.com/38959525/slides/medium/vPbY__1624107549__0014__EDnr.jpg?1630701734">
            <a:extLst>
              <a:ext uri="{FF2B5EF4-FFF2-40B4-BE49-F238E27FC236}">
                <a16:creationId xmlns:a16="http://schemas.microsoft.com/office/drawing/2014/main" id="{3BA71330-1805-4222-A981-23EED9E38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842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852B6-E09B-4CE9-96FB-B0598C5E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EF7FC-2EEB-4FD4-983F-89064C33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https://slides.slideslive.com/38959525/slides/medium/vPbY__1624107549__0015__isyz.jpg?1630701734">
            <a:extLst>
              <a:ext uri="{FF2B5EF4-FFF2-40B4-BE49-F238E27FC236}">
                <a16:creationId xmlns:a16="http://schemas.microsoft.com/office/drawing/2014/main" id="{564D0D58-3B81-4D14-9715-8C45940F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FDDB0F2-5AE4-4E45-9219-636F673213D2}"/>
              </a:ext>
            </a:extLst>
          </p:cNvPr>
          <p:cNvGrpSpPr/>
          <p:nvPr/>
        </p:nvGrpSpPr>
        <p:grpSpPr>
          <a:xfrm>
            <a:off x="1387367" y="2055813"/>
            <a:ext cx="1800225" cy="2933700"/>
            <a:chOff x="1387367" y="2055813"/>
            <a:chExt cx="1800225" cy="29337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A29DEC9-92C9-4C3F-9B32-B18BFCDB4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367" y="2055813"/>
              <a:ext cx="1800225" cy="293370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31DD125-4AFF-4804-A0EB-907BE66A0C25}"/>
                </a:ext>
              </a:extLst>
            </p:cNvPr>
            <p:cNvSpPr/>
            <p:nvPr/>
          </p:nvSpPr>
          <p:spPr>
            <a:xfrm>
              <a:off x="2885243" y="4749554"/>
              <a:ext cx="301841" cy="23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62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86876-ACD1-4358-BBB8-5FDB879F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D1BDF-C1E6-44A8-BEA2-F09DA628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slides.slideslive.com/38959525/slides/medium/vPbY__1624107549__0000__lDOP.jpg?1630701734">
            <a:extLst>
              <a:ext uri="{FF2B5EF4-FFF2-40B4-BE49-F238E27FC236}">
                <a16:creationId xmlns:a16="http://schemas.microsoft.com/office/drawing/2014/main" id="{1CFEBE83-F732-43FD-BDBF-D74CDBCB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50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3E9D5-328B-48E7-B283-921D0ADD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D14148-9DA4-43DA-8D0D-7F296BD86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 descr="https://slides.slideslive.com/38959525/slides/medium/vPbY__1624107549__0016__ghss.jpg?1630701734">
            <a:extLst>
              <a:ext uri="{FF2B5EF4-FFF2-40B4-BE49-F238E27FC236}">
                <a16:creationId xmlns:a16="http://schemas.microsoft.com/office/drawing/2014/main" id="{A5997EF4-D2D2-4FF3-BB04-B2128F6D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740408F-8D34-45F0-B9A0-B6D75119B91B}"/>
              </a:ext>
            </a:extLst>
          </p:cNvPr>
          <p:cNvGrpSpPr/>
          <p:nvPr/>
        </p:nvGrpSpPr>
        <p:grpSpPr>
          <a:xfrm>
            <a:off x="1387367" y="2055813"/>
            <a:ext cx="1800225" cy="2933700"/>
            <a:chOff x="1387367" y="2055813"/>
            <a:chExt cx="1800225" cy="29337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F8B157-5634-4571-954C-2BDD3253C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7367" y="2055813"/>
              <a:ext cx="1800225" cy="29337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66DA478-B6F2-4CDA-A7BE-4684BCC14E56}"/>
                </a:ext>
              </a:extLst>
            </p:cNvPr>
            <p:cNvSpPr/>
            <p:nvPr/>
          </p:nvSpPr>
          <p:spPr>
            <a:xfrm>
              <a:off x="2885243" y="4749554"/>
              <a:ext cx="301841" cy="23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7368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EFBC9-A65B-4500-ABA9-D31EEA68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2B228-20C9-462C-95EE-B77C3045C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 descr="https://slides.slideslive.com/38959525/slides/medium/vPbY__1624107549__0017__qJbZ.jpg?1630701734">
            <a:extLst>
              <a:ext uri="{FF2B5EF4-FFF2-40B4-BE49-F238E27FC236}">
                <a16:creationId xmlns:a16="http://schemas.microsoft.com/office/drawing/2014/main" id="{870F4AFA-247D-4551-AE0E-FAEC850B5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09E3890-C115-40CD-95E6-3F2D20CBDC2E}"/>
              </a:ext>
            </a:extLst>
          </p:cNvPr>
          <p:cNvGrpSpPr/>
          <p:nvPr/>
        </p:nvGrpSpPr>
        <p:grpSpPr>
          <a:xfrm>
            <a:off x="1387367" y="2055813"/>
            <a:ext cx="1800225" cy="2933700"/>
            <a:chOff x="1387367" y="2055813"/>
            <a:chExt cx="1800225" cy="29337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0BDA55-94DB-489B-9837-A2AE7FFD8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367" y="2055813"/>
              <a:ext cx="1800225" cy="29337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A39F06E-16D6-4438-BB44-ABBF3F1C013D}"/>
                </a:ext>
              </a:extLst>
            </p:cNvPr>
            <p:cNvSpPr/>
            <p:nvPr/>
          </p:nvSpPr>
          <p:spPr>
            <a:xfrm>
              <a:off x="2885243" y="4749554"/>
              <a:ext cx="301841" cy="23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31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4C7C4-CC7E-4E6E-ABA6-DE11B958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2C923-9DA9-48FD-9512-9EE978D40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 descr="https://slides.slideslive.com/38959525/slides/medium/vPbY__1624107549__0018__hTEN.jpg?1630701734">
            <a:extLst>
              <a:ext uri="{FF2B5EF4-FFF2-40B4-BE49-F238E27FC236}">
                <a16:creationId xmlns:a16="http://schemas.microsoft.com/office/drawing/2014/main" id="{3276ABE2-5448-474C-A9C2-270B8C13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07AFF0A-58FE-4844-B4C7-294D32E3C69F}"/>
              </a:ext>
            </a:extLst>
          </p:cNvPr>
          <p:cNvGrpSpPr/>
          <p:nvPr/>
        </p:nvGrpSpPr>
        <p:grpSpPr>
          <a:xfrm>
            <a:off x="1387367" y="2055813"/>
            <a:ext cx="1800225" cy="2933700"/>
            <a:chOff x="1387367" y="2055813"/>
            <a:chExt cx="1800225" cy="29337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3E6CDAE-3EAE-43D3-9431-DFB3F5C2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367" y="2055813"/>
              <a:ext cx="1800225" cy="29337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863F1D9-4D01-4216-85FA-44C33F520DDE}"/>
                </a:ext>
              </a:extLst>
            </p:cNvPr>
            <p:cNvSpPr/>
            <p:nvPr/>
          </p:nvSpPr>
          <p:spPr>
            <a:xfrm>
              <a:off x="2885243" y="4749554"/>
              <a:ext cx="301841" cy="23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78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A3C28-0DA8-4232-8EC1-0F13E5A2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17701C-31BA-4484-8083-57FEFEE4F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 descr="https://slides.slideslive.com/38959525/slides/medium/vPbY__1624107549__0019__Okzc.jpg?1630701734">
            <a:extLst>
              <a:ext uri="{FF2B5EF4-FFF2-40B4-BE49-F238E27FC236}">
                <a16:creationId xmlns:a16="http://schemas.microsoft.com/office/drawing/2014/main" id="{5BFA71C6-E45D-457B-971C-CA6D54AB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E8D7AB1-4754-475E-A0FB-5F3FFA2362B3}"/>
              </a:ext>
            </a:extLst>
          </p:cNvPr>
          <p:cNvGrpSpPr/>
          <p:nvPr/>
        </p:nvGrpSpPr>
        <p:grpSpPr>
          <a:xfrm>
            <a:off x="1387367" y="2055813"/>
            <a:ext cx="1800225" cy="2933700"/>
            <a:chOff x="1387367" y="2055813"/>
            <a:chExt cx="1800225" cy="29337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522920B-DDCE-45E9-B8CE-F68A1C5ED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367" y="2055813"/>
              <a:ext cx="1800225" cy="29337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288C3-10E9-4627-B7C4-5E316BE42B4D}"/>
                </a:ext>
              </a:extLst>
            </p:cNvPr>
            <p:cNvSpPr/>
            <p:nvPr/>
          </p:nvSpPr>
          <p:spPr>
            <a:xfrm>
              <a:off x="2885243" y="4749554"/>
              <a:ext cx="301841" cy="23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837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AE5AB-A7CA-4D8C-8B1E-10CA55E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B5569-B926-480E-8B93-35E11E385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 descr="https://slides.slideslive.com/38959525/slides/medium/vPbY__1624107549__0020__iWws.jpg?1630701734">
            <a:extLst>
              <a:ext uri="{FF2B5EF4-FFF2-40B4-BE49-F238E27FC236}">
                <a16:creationId xmlns:a16="http://schemas.microsoft.com/office/drawing/2014/main" id="{FEF789C2-B34F-4AC6-9E27-8689B906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963DE4-C5CA-46EC-A592-4B491E30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915" y="2055813"/>
            <a:ext cx="3085486" cy="31978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E992F4-CAA2-4B25-B9EC-F95527F4AC1B}"/>
              </a:ext>
            </a:extLst>
          </p:cNvPr>
          <p:cNvSpPr txBox="1"/>
          <p:nvPr/>
        </p:nvSpPr>
        <p:spPr>
          <a:xfrm>
            <a:off x="8918916" y="5388622"/>
            <a:ext cx="308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Q: Which atoms drive the low solubility of the molecule?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252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A149F-82F3-4D60-ACF7-DC1C76BB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D9CF5-3B35-4560-9A17-1431DBF96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 descr="https://slides.slideslive.com/38959525/slides/medium/vPbY__1624107549__0021__6qTx.jpg?1630701734">
            <a:extLst>
              <a:ext uri="{FF2B5EF4-FFF2-40B4-BE49-F238E27FC236}">
                <a16:creationId xmlns:a16="http://schemas.microsoft.com/office/drawing/2014/main" id="{C304407F-5CAF-4953-876E-900FB5BC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029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EBC7B-5820-4E8A-8931-8766F63F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Physicochemical endpoints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A31B2-5AA3-46ED-A1D1-084ECEF04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预测</a:t>
            </a:r>
            <a:r>
              <a:rPr lang="en-US" altLang="zh-CN" dirty="0"/>
              <a:t>endpoints</a:t>
            </a:r>
            <a:r>
              <a:rPr lang="zh-CN" altLang="en-US" dirty="0"/>
              <a:t>：分子的物化属性，连续值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8E5324-814D-477F-9F5A-836D9659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02" y="2648967"/>
            <a:ext cx="4972395" cy="38439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D835E5-FFCB-4FC2-8199-E4F725902C36}"/>
              </a:ext>
            </a:extLst>
          </p:cNvPr>
          <p:cNvSpPr txBox="1"/>
          <p:nvPr/>
        </p:nvSpPr>
        <p:spPr>
          <a:xfrm>
            <a:off x="1092098" y="2991775"/>
            <a:ext cx="2263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数据集中各个分子物化属性间的相关性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E8F61E-266D-4F6C-9189-8D2A5C20AC19}"/>
              </a:ext>
            </a:extLst>
          </p:cNvPr>
          <p:cNvSpPr txBox="1"/>
          <p:nvPr/>
        </p:nvSpPr>
        <p:spPr>
          <a:xfrm>
            <a:off x="1092098" y="4813177"/>
            <a:ext cx="2263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Baseline</a:t>
            </a:r>
            <a:r>
              <a:rPr lang="zh-CN" altLang="en-US" sz="1400" dirty="0"/>
              <a:t>模型全连接层每一列间的相关性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F0A15-3B13-4014-A10F-797DE94491F1}"/>
              </a:ext>
            </a:extLst>
          </p:cNvPr>
          <p:cNvSpPr txBox="1"/>
          <p:nvPr/>
        </p:nvSpPr>
        <p:spPr>
          <a:xfrm>
            <a:off x="9021336" y="4813177"/>
            <a:ext cx="2263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使用</a:t>
            </a:r>
            <a:r>
              <a:rPr lang="en-US" altLang="zh-CN" sz="1400" dirty="0"/>
              <a:t>Gini</a:t>
            </a:r>
            <a:r>
              <a:rPr lang="zh-CN" altLang="en-US" sz="1400" dirty="0"/>
              <a:t>正则后全连接层每一列间的相关性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D78039-5D7A-42E5-AB57-D618997A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910" y="78296"/>
            <a:ext cx="1777984" cy="34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44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5A7B8-4D8E-4201-BC99-942D2BA3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A69AF-7CE6-4006-A890-C00FD84D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 descr="https://slides.slideslive.com/38959525/slides/medium/vPbY__1624107549__0023__X2HI.jpg?1630701734">
            <a:extLst>
              <a:ext uri="{FF2B5EF4-FFF2-40B4-BE49-F238E27FC236}">
                <a16:creationId xmlns:a16="http://schemas.microsoft.com/office/drawing/2014/main" id="{B2D4531B-8348-4A13-BCC7-02AE6AE5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53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55D8A-F307-4DF9-81B5-5A605C055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/>
              </a:rPr>
              <a:t>Quantifying Explainers of Graph Neural Networks in Computational Pathology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B751E2-7250-4BBB-856D-F45884DD9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IBM Research Zurich</a:t>
            </a:r>
          </a:p>
          <a:p>
            <a:r>
              <a:rPr lang="en-US" altLang="zh-CN" dirty="0"/>
              <a:t>CVPR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909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BC70B-261A-483B-9765-6B6130D7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基于实体的图学习和解释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573F2-F567-4AD3-BF7B-09B55B3A5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病理学图像是由生物学实体（</a:t>
            </a:r>
            <a:r>
              <a:rPr lang="en-US" altLang="zh-CN" dirty="0"/>
              <a:t>entity</a:t>
            </a:r>
            <a:r>
              <a:rPr lang="zh-CN" altLang="en-US" dirty="0"/>
              <a:t>）构成</a:t>
            </a:r>
            <a:endParaRPr lang="en-US" altLang="zh-CN" dirty="0"/>
          </a:p>
          <a:p>
            <a:r>
              <a:rPr lang="zh-CN" altLang="en-US" dirty="0"/>
              <a:t>现有的图像分析基于像素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忽视了实体间的关联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无法容纳宏观环境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像素级别的解释模糊</a:t>
            </a:r>
            <a:endParaRPr lang="en-US" altLang="zh-CN" dirty="0"/>
          </a:p>
          <a:p>
            <a:r>
              <a:rPr lang="zh-CN" altLang="en-US" dirty="0"/>
              <a:t>基于病理实体构图更合理</a:t>
            </a:r>
            <a:endParaRPr lang="en-US" altLang="zh-CN" dirty="0"/>
          </a:p>
          <a:p>
            <a:pPr lvl="1"/>
            <a:r>
              <a:rPr lang="zh-CN" altLang="en-US" dirty="0"/>
              <a:t>更好地表征病理学特征</a:t>
            </a:r>
            <a:endParaRPr lang="en-US" altLang="zh-CN" dirty="0"/>
          </a:p>
          <a:p>
            <a:pPr lvl="1"/>
            <a:r>
              <a:rPr lang="zh-CN" altLang="en-US" dirty="0"/>
              <a:t>给出具有病理学支撑的解释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C4B2D1-0464-44E0-8B13-E681DB9A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738" y="2956069"/>
            <a:ext cx="5351062" cy="29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8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B7C16-D740-4F82-BBF4-A04B0C22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F6107-03CB-4D38-B341-9F9A8FA40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https://slides.slideslive.com/38959525/slides/medium/vPbY__1624107549__0002__79Ai.jpg?1630701734">
            <a:extLst>
              <a:ext uri="{FF2B5EF4-FFF2-40B4-BE49-F238E27FC236}">
                <a16:creationId xmlns:a16="http://schemas.microsoft.com/office/drawing/2014/main" id="{B3A1A3B8-6F2F-4113-8226-F73824A11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071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33393-93CF-45EF-869B-FF31A159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可量化的解释评估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6B783-CEE2-44DB-B151-18E4B9E5F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如何以</a:t>
            </a:r>
            <a:r>
              <a:rPr lang="zh-CN" altLang="en-US" dirty="0">
                <a:solidFill>
                  <a:srgbClr val="FFC000"/>
                </a:solidFill>
              </a:rPr>
              <a:t>病理学可信</a:t>
            </a:r>
            <a:r>
              <a:rPr lang="zh-CN" altLang="en-US" dirty="0"/>
              <a:t>的角度</a:t>
            </a:r>
            <a:r>
              <a:rPr lang="zh-CN" altLang="en-US" dirty="0">
                <a:solidFill>
                  <a:srgbClr val="FFC000"/>
                </a:solidFill>
              </a:rPr>
              <a:t>评估</a:t>
            </a:r>
            <a:r>
              <a:rPr lang="zh-CN" altLang="en-US" dirty="0"/>
              <a:t>不同深度学习解释器的结果？</a:t>
            </a:r>
            <a:endParaRPr lang="en-US" altLang="zh-CN" dirty="0"/>
          </a:p>
          <a:p>
            <a:pPr lvl="1"/>
            <a:r>
              <a:rPr lang="zh-CN" altLang="en-US" dirty="0"/>
              <a:t>需要一种基于病理学概念（</a:t>
            </a:r>
            <a:r>
              <a:rPr lang="en-US" altLang="zh-CN" dirty="0"/>
              <a:t>concept</a:t>
            </a:r>
            <a:r>
              <a:rPr lang="zh-CN" altLang="en-US" dirty="0"/>
              <a:t>）的可量化的度量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F626B6-681A-45FD-884B-6598A2DA3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27" y="2779183"/>
            <a:ext cx="9215946" cy="38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4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B9B50-298B-49DF-88BE-4F578947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病理实体图构建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CFB14-D0AC-4719-8B4B-27D5303C6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实体（细胞）构建：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使用预训练好的细胞分割算法识别细胞核；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使用预训练好的</a:t>
            </a:r>
            <a:r>
              <a:rPr lang="en-US" altLang="zh-CN" dirty="0"/>
              <a:t>ResNet34</a:t>
            </a:r>
            <a:r>
              <a:rPr lang="zh-CN" altLang="en-US" dirty="0"/>
              <a:t>分割细胞核周围的细胞组织；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构建结点属性：细胞核的质心、像素特征作为属性。</a:t>
            </a:r>
            <a:endParaRPr lang="en-US" altLang="zh-CN" dirty="0"/>
          </a:p>
          <a:p>
            <a:r>
              <a:rPr lang="zh-CN" altLang="en-US" dirty="0"/>
              <a:t>边构建：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KNN</a:t>
            </a:r>
            <a:r>
              <a:rPr lang="zh-CN" altLang="en-US" dirty="0"/>
              <a:t>对结点聚类（</a:t>
            </a:r>
            <a:r>
              <a:rPr lang="en-US" altLang="zh-CN" dirty="0"/>
              <a:t>K=5</a:t>
            </a:r>
            <a:r>
              <a:rPr lang="zh-CN" altLang="en-US" dirty="0"/>
              <a:t>），两两建边；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删去物理距离大于</a:t>
            </a:r>
            <a:r>
              <a:rPr lang="en-US" altLang="zh-CN" dirty="0"/>
              <a:t>50</a:t>
            </a:r>
            <a:r>
              <a:rPr lang="zh-CN" altLang="en-US" dirty="0"/>
              <a:t>像素的边。</a:t>
            </a:r>
          </a:p>
        </p:txBody>
      </p:sp>
    </p:spTree>
    <p:extLst>
      <p:ext uri="{BB962C8B-B14F-4D97-AF65-F5344CB8AC3E}">
        <p14:creationId xmlns:p14="http://schemas.microsoft.com/office/powerpoint/2010/main" val="823345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C961B-5BD5-4A3D-B939-AC76CDAA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病理实体图学习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4A686-7797-49FD-8165-BD3711A71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任务：识别癌症类型（良性</a:t>
            </a:r>
            <a:r>
              <a:rPr lang="en-US" altLang="zh-CN" dirty="0"/>
              <a:t>/</a:t>
            </a:r>
            <a:r>
              <a:rPr lang="zh-CN" altLang="en-US" dirty="0"/>
              <a:t>异常</a:t>
            </a:r>
            <a:r>
              <a:rPr lang="en-US" altLang="zh-CN" dirty="0"/>
              <a:t>/</a:t>
            </a:r>
            <a:r>
              <a:rPr lang="zh-CN" altLang="en-US" dirty="0"/>
              <a:t>恶性）</a:t>
            </a:r>
            <a:endParaRPr lang="en-US" altLang="zh-CN" dirty="0"/>
          </a:p>
          <a:p>
            <a:r>
              <a:rPr lang="zh-CN" altLang="en-US" dirty="0"/>
              <a:t>模型：</a:t>
            </a:r>
            <a:r>
              <a:rPr lang="en-US" altLang="zh-CN" dirty="0"/>
              <a:t>GCN</a:t>
            </a:r>
          </a:p>
          <a:p>
            <a:pPr lvl="1"/>
            <a:r>
              <a:rPr lang="en-US" altLang="zh-CN" dirty="0"/>
              <a:t>Aggregation</a:t>
            </a:r>
            <a:r>
              <a:rPr lang="zh-CN" altLang="en-US" dirty="0"/>
              <a:t>：对邻居结点求平均</a:t>
            </a:r>
            <a:endParaRPr lang="en-US" altLang="zh-CN" dirty="0"/>
          </a:p>
          <a:p>
            <a:pPr lvl="1"/>
            <a:r>
              <a:rPr lang="en-US" altLang="zh-CN" dirty="0"/>
              <a:t>Update</a:t>
            </a:r>
            <a:r>
              <a:rPr lang="zh-CN" altLang="en-US" dirty="0"/>
              <a:t>：多层感知机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3E01F-3E51-47B7-9865-51F5A20A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4001294"/>
            <a:ext cx="44958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29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AACA4-CE7B-4DB5-9424-E1E500C0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图解释器</a:t>
            </a:r>
            <a:r>
              <a:rPr lang="en-US" altLang="zh-CN" dirty="0"/>
              <a:t>-GRAPHLRP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EB1ECA-F27A-450C-90D2-37DB0A506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GRAPHLRP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Layer-wise relevance backpropagation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基于假设输入特征对于预测的相关性在每层传播时保持和不变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l+1</a:t>
                </a:r>
                <a:r>
                  <a:rPr lang="zh-CN" altLang="en-US" dirty="0"/>
                  <a:t>层传播给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层的相关性，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代表某个神经元激活值，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，定义了前向传播，则相关性反向传播计算为：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EB1ECA-F27A-450C-90D2-37DB0A506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80" name="Picture 4" descr="https://img-blog.csdnimg.cn/45905499905948b1b9d470d31f46c9e3.png?x-oss-process=image/watermark,type_ZHJvaWRzYW5zZmFsbGJhY2s,shadow_50,text_Q1NETiBATGF1cmFfeWFp,size_20,color_FFFFFF,t_70,g_se,x_16%20#pic_center">
            <a:extLst>
              <a:ext uri="{FF2B5EF4-FFF2-40B4-BE49-F238E27FC236}">
                <a16:creationId xmlns:a16="http://schemas.microsoft.com/office/drawing/2014/main" id="{B22934B1-1B8C-4E80-9F9C-263E89162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62" y="2853108"/>
            <a:ext cx="5731276" cy="18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s://img-blog.csdnimg.cn/52b17524e31644efa1ff7d3e570d7fee.png?x-oss-process=image/watermark,type_ZHJvaWRzYW5zZmFsbGJhY2s,shadow_50,text_Q1NETiBATGF1cmFfeWFp,size_20,color_FFFFFF,t_70,g_se,x_16%20#pic_center">
            <a:extLst>
              <a:ext uri="{FF2B5EF4-FFF2-40B4-BE49-F238E27FC236}">
                <a16:creationId xmlns:a16="http://schemas.microsoft.com/office/drawing/2014/main" id="{F83F7EF1-C06C-4E6E-8AE9-7BEC7DB0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716" y="5557952"/>
            <a:ext cx="2710463" cy="123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854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AACA4-CE7B-4DB5-9424-E1E500C0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图解释器</a:t>
            </a:r>
            <a:r>
              <a:rPr lang="en-US" altLang="zh-CN" dirty="0"/>
              <a:t>-GRAPHGRAD-CAM++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EB1ECA-F27A-450C-90D2-37DB0A506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GRAD-CAM</a:t>
                </a:r>
                <a:r>
                  <a:rPr lang="zh-CN" altLang="en-US" dirty="0"/>
                  <a:t>：利用预测值对于每个特征的偏导数作为权重，基于通道平均后作为权重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，失去了位置上的重要性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GRAD-CAM++</a:t>
                </a:r>
                <a:r>
                  <a:rPr lang="zh-CN" altLang="en-US" dirty="0"/>
                  <a:t>：学习一个通道间的权重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，通过偏微分方程求解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EB1ECA-F27A-450C-90D2-37DB0A506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 r="-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57EB210-85C6-4350-AEAD-8FC3623E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542" y="2655807"/>
            <a:ext cx="6786916" cy="664970"/>
          </a:xfrm>
          <a:prstGeom prst="rect">
            <a:avLst/>
          </a:prstGeom>
        </p:spPr>
      </p:pic>
      <p:pic>
        <p:nvPicPr>
          <p:cNvPr id="25604" name="Picture 4" descr="https://pic1.zhimg.com/v2-49ce2d07583882a3e43541f9df2dac84_b.jpg">
            <a:extLst>
              <a:ext uri="{FF2B5EF4-FFF2-40B4-BE49-F238E27FC236}">
                <a16:creationId xmlns:a16="http://schemas.microsoft.com/office/drawing/2014/main" id="{A9902E78-21E3-4722-AA5F-7D6DA516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379449"/>
            <a:ext cx="38100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19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7FA54-3B8D-47F5-92C7-56EA541B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图解释器</a:t>
            </a:r>
            <a:r>
              <a:rPr lang="en-US" altLang="zh-CN" dirty="0"/>
              <a:t>-GNNEXPLAINER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B6390-03F3-43F5-AAC1-3AE7F42C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对选中结点的</a:t>
            </a:r>
            <a:r>
              <a:rPr lang="en-US" altLang="zh-CN" dirty="0"/>
              <a:t>K</a:t>
            </a:r>
            <a:r>
              <a:rPr lang="zh-CN" altLang="en-US" dirty="0"/>
              <a:t>阶邻居结点</a:t>
            </a:r>
            <a:r>
              <a:rPr lang="en-US" altLang="zh-CN" dirty="0"/>
              <a:t>/</a:t>
            </a:r>
            <a:r>
              <a:rPr lang="zh-CN" altLang="en-US" dirty="0"/>
              <a:t>边</a:t>
            </a:r>
            <a:r>
              <a:rPr lang="en-US" altLang="zh-CN" dirty="0"/>
              <a:t>/</a:t>
            </a:r>
            <a:r>
              <a:rPr lang="zh-CN" altLang="en-US" dirty="0"/>
              <a:t>特征进行掩码，使所得子图作为输入的预测结果与原模型的预测结果的互信息最小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5A4B50-F530-4D96-8310-D40DA212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796" y="3070292"/>
            <a:ext cx="7190312" cy="25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1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A9864-3AB7-4ED1-BE5D-A59359D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图解释性的量化评估</a:t>
            </a:r>
            <a:r>
              <a:rPr lang="en-US" altLang="zh-CN" dirty="0"/>
              <a:t>-</a:t>
            </a:r>
            <a:r>
              <a:rPr lang="zh-CN" altLang="en-US" dirty="0"/>
              <a:t>总览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4FB59-E94C-4CC4-8E13-1C6AC692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0D11DC-9E55-4BB6-A196-4AABB6B52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17" y="1942167"/>
            <a:ext cx="8532366" cy="42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7F19D-4594-497D-8A07-28701A2E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图解释性的量化评估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C1756F-F583-42D2-A0FC-947CBBFB3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一个好的算法解释的支撑应基于病理学概念（</a:t>
                </a:r>
                <a:r>
                  <a:rPr lang="en-US" altLang="zh-CN" dirty="0"/>
                  <a:t>concept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给定一个概念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dirty="0"/>
                  <a:t>，每个细胞核都具有对应的属性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C1756F-F583-42D2-A0FC-947CBBFB3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1ABEE9A-61DA-4FBC-BA48-12781722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13" y="3144452"/>
            <a:ext cx="5419773" cy="1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72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7F19D-4594-497D-8A07-28701A2E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图解释性的量化评估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C1756F-F583-42D2-A0FC-947CBBFB3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一个好的算法解释的支撑应基于病理学概念（</a:t>
                </a:r>
                <a:r>
                  <a:rPr lang="en-US" altLang="zh-CN" dirty="0"/>
                  <a:t>concept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给定一个概念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dirty="0"/>
                  <a:t>，每个细胞核都具有对应的属性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。对于每个类别（癌症类型）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zh-CN" altLang="en-US" dirty="0"/>
                  <a:t>，给定一个数据集以及对应的解释权重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≔{(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dirty="0"/>
                  <a:t>代表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类型癌症在每种概念下的属性。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C1756F-F583-42D2-A0FC-947CBBFB3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52754B1-3D37-44B1-BE42-545F10E4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191" y="3604334"/>
            <a:ext cx="6532106" cy="31288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E2DB35-4D7B-4F57-9B88-42C87DC4DEB4}"/>
              </a:ext>
            </a:extLst>
          </p:cNvPr>
          <p:cNvSpPr/>
          <p:nvPr/>
        </p:nvSpPr>
        <p:spPr>
          <a:xfrm>
            <a:off x="7297445" y="3648722"/>
            <a:ext cx="2095130" cy="417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514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7917D-E076-4EA5-844E-E567205D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图解释性的量化评估</a:t>
            </a:r>
            <a:r>
              <a:rPr lang="en-US" altLang="zh-CN" dirty="0"/>
              <a:t>-</a:t>
            </a:r>
            <a:r>
              <a:rPr lang="zh-CN" altLang="en-US" dirty="0"/>
              <a:t>直方图统计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1240AD-BEAD-4EC0-A080-D674B3FBAF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统计对于某个癌症类别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和概念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，在给定解释权重阈值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的条件下（即权重</a:t>
                </a:r>
                <a:r>
                  <a:rPr lang="en-US" altLang="zh-CN" dirty="0"/>
                  <a:t>&gt;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的结点作为关键结点），关键节点的属性值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分布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1240AD-BEAD-4EC0-A080-D674B3FBAF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34C0F0B-0669-45CC-B643-CC30DFFA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2928759"/>
            <a:ext cx="4381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55D8A-F307-4DF9-81B5-5A605C055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How to explain GNN?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B751E2-7250-4BBB-856D-F45884DD9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Attribution Network for GNN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12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2B82F-52B7-4C5C-ACAA-72468891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图解释性的量化评估</a:t>
            </a:r>
            <a:r>
              <a:rPr lang="en-US" altLang="zh-CN" dirty="0"/>
              <a:t>-</a:t>
            </a:r>
            <a:r>
              <a:rPr lang="zh-CN" altLang="en-US" dirty="0"/>
              <a:t>可分性得分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E85B79-B549-4405-BE86-72269E98A1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衡量一个</a:t>
                </a:r>
                <a:r>
                  <a:rPr lang="en-US" altLang="zh-CN" dirty="0"/>
                  <a:t>concept</a:t>
                </a:r>
                <a:r>
                  <a:rPr lang="zh-CN" altLang="en-US" dirty="0"/>
                  <a:t>对于癌症分类的重要性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：对于两个癌症类型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/>
                  <a:t>，计算其对应概率分布间</a:t>
                </a:r>
                <a:r>
                  <a:rPr lang="en-US" altLang="zh-CN" dirty="0"/>
                  <a:t>Wasserstein</a:t>
                </a:r>
                <a:r>
                  <a:rPr lang="zh-CN" altLang="en-US" dirty="0"/>
                  <a:t>距离；（属性层面衡量分布差异）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：聚合每个属性的分布差异；（概念层面衡量差异）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：计算</a:t>
                </a:r>
                <a:r>
                  <a:rPr lang="en-US" altLang="zh-CN" dirty="0"/>
                  <a:t>AUC</a:t>
                </a:r>
                <a:r>
                  <a:rPr lang="zh-CN" altLang="en-US" dirty="0"/>
                  <a:t>（衡量与真实解释的差异）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E85B79-B549-4405-BE86-72269E98A1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8FEE2A2-0327-422F-B557-D8653741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4575853"/>
            <a:ext cx="54292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4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9B85E-9C83-4E01-BCCC-F4E01ED8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图解释性的量化评估</a:t>
            </a:r>
            <a:r>
              <a:rPr lang="en-US" altLang="zh-CN" dirty="0"/>
              <a:t>-</a:t>
            </a:r>
            <a:r>
              <a:rPr lang="zh-CN" altLang="en-US" dirty="0"/>
              <a:t>量化指标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25AE7A-1B63-40A7-BA83-C8AFF343F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对两两癌症类别的可分性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计算三种聚合结果，各自进一步加权求和作为最终指标。其中，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矩阵由人工定义。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25AE7A-1B63-40A7-BA83-C8AFF343F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FFAF3BE-240C-4C1D-925A-27573D3BA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7" y="4223236"/>
            <a:ext cx="8048625" cy="2181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7611FB-A2DB-410E-BA09-A21E02712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44" y="2730393"/>
            <a:ext cx="4353387" cy="13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1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20D7E-90C3-4AE0-9EA5-39EC1601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解释结果可视化对比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C95670-F1A3-4BF1-8ED1-8AD238477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992" cy="4351338"/>
          </a:xfrm>
        </p:spPr>
        <p:txBody>
          <a:bodyPr/>
          <a:lstStyle/>
          <a:p>
            <a:r>
              <a:rPr lang="zh-CN" altLang="en-US" dirty="0"/>
              <a:t>生成的结果并不直接具有医学解释</a:t>
            </a:r>
            <a:endParaRPr lang="en-US" altLang="zh-CN" dirty="0"/>
          </a:p>
          <a:p>
            <a:r>
              <a:rPr lang="zh-CN" altLang="en-US" dirty="0"/>
              <a:t>无法量化对比，仍需医生手工评估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126C215-91CF-4322-AB97-84F8D3245F7C}"/>
              </a:ext>
            </a:extLst>
          </p:cNvPr>
          <p:cNvGrpSpPr/>
          <p:nvPr/>
        </p:nvGrpSpPr>
        <p:grpSpPr>
          <a:xfrm>
            <a:off x="5060271" y="1875593"/>
            <a:ext cx="6847180" cy="4301370"/>
            <a:chOff x="2583402" y="2176782"/>
            <a:chExt cx="6847180" cy="43013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8870082-BD20-492A-AC6B-E89AD40C3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417" y="2176782"/>
              <a:ext cx="6669165" cy="400018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1A6CADC-7778-43C8-953B-84C5E616420F}"/>
                </a:ext>
              </a:extLst>
            </p:cNvPr>
            <p:cNvSpPr txBox="1"/>
            <p:nvPr/>
          </p:nvSpPr>
          <p:spPr>
            <a:xfrm>
              <a:off x="2583402" y="6201153"/>
              <a:ext cx="2139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GNNEXPLAINER</a:t>
              </a:r>
              <a:endParaRPr lang="zh-CN" altLang="en-US" sz="12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E76BF03-BC75-4ABE-9A26-C2AA6CEC77C1}"/>
                </a:ext>
              </a:extLst>
            </p:cNvPr>
            <p:cNvSpPr txBox="1"/>
            <p:nvPr/>
          </p:nvSpPr>
          <p:spPr>
            <a:xfrm>
              <a:off x="4040819" y="6201153"/>
              <a:ext cx="2139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GRAD-CAM</a:t>
              </a:r>
              <a:endParaRPr lang="zh-CN" altLang="en-US" sz="12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087B7B-DC47-46AF-BDA9-667C07505226}"/>
                </a:ext>
              </a:extLst>
            </p:cNvPr>
            <p:cNvSpPr txBox="1"/>
            <p:nvPr/>
          </p:nvSpPr>
          <p:spPr>
            <a:xfrm>
              <a:off x="5578135" y="6201153"/>
              <a:ext cx="2139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GRAD-CAM++</a:t>
              </a:r>
              <a:endParaRPr lang="zh-CN" altLang="en-US" sz="12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AA2AAE3-FB0C-4A29-AF91-78ACA436C1F3}"/>
                </a:ext>
              </a:extLst>
            </p:cNvPr>
            <p:cNvSpPr txBox="1"/>
            <p:nvPr/>
          </p:nvSpPr>
          <p:spPr>
            <a:xfrm>
              <a:off x="7113972" y="6201152"/>
              <a:ext cx="2139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GRAPHLRP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9873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B0026-C10F-4B0F-937F-52259E11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解释方法量化对比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75670-668A-4FF3-9F60-4FF95E051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可以量化地对比不同解释算法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EF3897-7502-4D1A-8DA6-FEB43A1B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059" y="2617350"/>
            <a:ext cx="6995881" cy="31898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3B26D7-0DCC-4EFE-9B98-EE5A8EAF1859}"/>
              </a:ext>
            </a:extLst>
          </p:cNvPr>
          <p:cNvSpPr/>
          <p:nvPr/>
        </p:nvSpPr>
        <p:spPr>
          <a:xfrm>
            <a:off x="4536489" y="2858610"/>
            <a:ext cx="1748901" cy="1953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D37C6B-B13A-4D2D-ADD2-5775DC62AA61}"/>
              </a:ext>
            </a:extLst>
          </p:cNvPr>
          <p:cNvSpPr/>
          <p:nvPr/>
        </p:nvSpPr>
        <p:spPr>
          <a:xfrm>
            <a:off x="4536489" y="4114597"/>
            <a:ext cx="1748901" cy="8036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2B61DB-0319-4FDB-B640-AC5A2B8DED30}"/>
              </a:ext>
            </a:extLst>
          </p:cNvPr>
          <p:cNvSpPr/>
          <p:nvPr/>
        </p:nvSpPr>
        <p:spPr>
          <a:xfrm>
            <a:off x="4536488" y="5265036"/>
            <a:ext cx="1748901" cy="1953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592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17349-553C-47BB-95BD-255A1D4C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解释算法的病理学分析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5947D-C350-4ACC-BBBC-4B4D2BBC3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GNNEXPLAINER</a:t>
            </a:r>
            <a:r>
              <a:rPr lang="zh-CN" altLang="en-US" dirty="0"/>
              <a:t>，</a:t>
            </a:r>
            <a:r>
              <a:rPr lang="en-US" altLang="zh-CN" dirty="0"/>
              <a:t>size</a:t>
            </a:r>
            <a:r>
              <a:rPr lang="zh-CN" altLang="en-US" dirty="0"/>
              <a:t>和</a:t>
            </a:r>
            <a:r>
              <a:rPr lang="en-US" altLang="zh-CN" dirty="0"/>
              <a:t>chromaticity</a:t>
            </a:r>
            <a:r>
              <a:rPr lang="zh-CN" altLang="en-US" dirty="0"/>
              <a:t>是最重要的解释支撑，而</a:t>
            </a:r>
            <a:r>
              <a:rPr lang="en-US" altLang="zh-CN" dirty="0"/>
              <a:t>density</a:t>
            </a:r>
            <a:r>
              <a:rPr lang="zh-CN" altLang="en-US" dirty="0"/>
              <a:t>是最次要的。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61977E-5C44-4D1C-99B0-FB204050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047954"/>
            <a:ext cx="113633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8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8BEA9-2ED1-4081-A393-B9D851C7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9EE1A-E566-4922-8F1F-5B0ECD27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构建了基于病理学实体的图结构</a:t>
            </a:r>
            <a:endParaRPr lang="en-US" altLang="zh-CN" dirty="0"/>
          </a:p>
          <a:p>
            <a:r>
              <a:rPr lang="zh-CN" altLang="en-US" dirty="0"/>
              <a:t>提出了一种基于医生可理解的病理学概念的深度学习解释方案</a:t>
            </a:r>
            <a:endParaRPr lang="en-US" altLang="zh-CN" dirty="0"/>
          </a:p>
          <a:p>
            <a:r>
              <a:rPr lang="zh-CN" altLang="en-US" dirty="0"/>
              <a:t>定义了一组与用户无关的量化指标</a:t>
            </a:r>
            <a:endParaRPr lang="en-US" altLang="zh-CN" dirty="0"/>
          </a:p>
          <a:p>
            <a:r>
              <a:rPr lang="zh-CN" altLang="en-US" dirty="0"/>
              <a:t>可扩展到如卫星、放射学等领域</a:t>
            </a:r>
          </a:p>
        </p:txBody>
      </p:sp>
    </p:spTree>
    <p:extLst>
      <p:ext uri="{BB962C8B-B14F-4D97-AF65-F5344CB8AC3E}">
        <p14:creationId xmlns:p14="http://schemas.microsoft.com/office/powerpoint/2010/main" val="220245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63F9C-2CA5-4EBA-ABBD-8CBC6174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26050" cy="1325563"/>
          </a:xfrm>
        </p:spPr>
        <p:txBody>
          <a:bodyPr/>
          <a:lstStyle/>
          <a:p>
            <a:r>
              <a:rPr lang="en-US" altLang="zh-CN" dirty="0"/>
              <a:t>Attribution Network for Graph Neural Networks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C2CC6A-40BF-4B1F-A0FE-AA3628E060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79819" cy="4351338"/>
              </a:xfrm>
            </p:spPr>
            <p:txBody>
              <a:bodyPr/>
              <a:lstStyle/>
              <a:p>
                <a:r>
                  <a:rPr lang="en-US" altLang="zh-CN" dirty="0"/>
                  <a:t>Class Activation Map (CAM)</a:t>
                </a:r>
                <a:r>
                  <a:rPr lang="zh-CN" altLang="en-US" dirty="0"/>
                  <a:t>：结点重要性取决于结点属性值的加权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𝑛𝑜𝑑𝑒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𝑐𝑙𝑎𝑠𝑠𝑒𝑠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代表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𝑛𝑜𝑑𝑒</m:t>
                        </m:r>
                      </m:sub>
                    </m:sSub>
                  </m:oMath>
                </a14:m>
                <a:r>
                  <a:rPr lang="zh-CN" altLang="en-US" dirty="0"/>
                  <a:t>个结点对于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𝑐𝑙𝑎𝑠𝑠𝑒𝑠</m:t>
                        </m:r>
                      </m:sub>
                    </m:sSub>
                  </m:oMath>
                </a14:m>
                <a:r>
                  <a:rPr lang="zh-CN" altLang="en-US" dirty="0"/>
                  <a:t>个类别的贡献，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代表结点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的贡献，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𝑐𝑙𝑎𝑠𝑠𝑒𝑠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代表全连接层权重，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代表结点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在最后一层</a:t>
                </a:r>
                <a:r>
                  <a:rPr lang="en-US" altLang="zh-CN" dirty="0"/>
                  <a:t>GCN</a:t>
                </a:r>
                <a:r>
                  <a:rPr lang="zh-CN" altLang="en-US" dirty="0"/>
                  <a:t>的输出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 err="1"/>
                  <a:t>GradCAM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使用预测值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对于结点特征的梯度作为替代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C2CC6A-40BF-4B1F-A0FE-AA3628E060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79819" cy="4351338"/>
              </a:xfrm>
              <a:blipFill>
                <a:blip r:embed="rId3"/>
                <a:stretch>
                  <a:fillRect l="-943" t="-2521" r="-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BB57DA1-2B3C-405E-8326-5DFD404C3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871" y="3101233"/>
            <a:ext cx="3481148" cy="37390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676F66-8131-4F25-B66F-3A5018160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117" y="3429000"/>
            <a:ext cx="4544883" cy="512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A44A0E-7471-4768-8D3E-DB3AB619C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536" y="5212575"/>
            <a:ext cx="6786916" cy="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6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63F9C-2CA5-4EBA-ABBD-8CBC6174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26050" cy="1325563"/>
          </a:xfrm>
        </p:spPr>
        <p:txBody>
          <a:bodyPr/>
          <a:lstStyle/>
          <a:p>
            <a:r>
              <a:rPr lang="en-US" altLang="zh-CN" dirty="0"/>
              <a:t>Attribution Network for Graph Neural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C2CC6A-40BF-4B1F-A0FE-AA3628E06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EFFED4-CFAE-474F-9E22-92552D7A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66" y="1929344"/>
            <a:ext cx="78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9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4E550-BF6A-44C8-8FEA-8C5C01D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416FC-AA9E-49F5-AEE8-8BBF3DEB0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https://slides.slideslive.com/38959525/slides/medium/vPbY__1624107549__0003__kdh1.jpg?1630701734">
            <a:extLst>
              <a:ext uri="{FF2B5EF4-FFF2-40B4-BE49-F238E27FC236}">
                <a16:creationId xmlns:a16="http://schemas.microsoft.com/office/drawing/2014/main" id="{5EE9D083-990A-480A-88A1-E2D7853FB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2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9B663-A6ED-4A36-B23C-BE4FF714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D3310-5D83-4DBD-A1ED-849B183F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https://slides.slideslive.com/38959525/slides/medium/vPbY__1624107549__0004__ZR6J.jpg?1630701734">
            <a:extLst>
              <a:ext uri="{FF2B5EF4-FFF2-40B4-BE49-F238E27FC236}">
                <a16:creationId xmlns:a16="http://schemas.microsoft.com/office/drawing/2014/main" id="{75D29539-3B01-4620-AC18-6D882648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6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F8F4B-30A7-46CE-A337-57CCCAE4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4E3612-8521-4011-8873-0B2A91B9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https://slides.slideslive.com/38959525/slides/medium/vPbY__1624107549__0005__NVFP.jpg?1630701734">
            <a:extLst>
              <a:ext uri="{FF2B5EF4-FFF2-40B4-BE49-F238E27FC236}">
                <a16:creationId xmlns:a16="http://schemas.microsoft.com/office/drawing/2014/main" id="{4956B919-02BE-41F1-AAA8-034D5BFB6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428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1084</Words>
  <Application>Microsoft Office PowerPoint</Application>
  <PresentationFormat>宽屏</PresentationFormat>
  <Paragraphs>110</Paragraphs>
  <Slides>45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等线</vt:lpstr>
      <vt:lpstr>等线 Light</vt:lpstr>
      <vt:lpstr>Arial</vt:lpstr>
      <vt:lpstr>Cambria Math</vt:lpstr>
      <vt:lpstr>Office 主题​​</vt:lpstr>
      <vt:lpstr>GNN计算病理应用</vt:lpstr>
      <vt:lpstr>PowerPoint 演示文稿</vt:lpstr>
      <vt:lpstr>PowerPoint 演示文稿</vt:lpstr>
      <vt:lpstr>How to explain GNN?</vt:lpstr>
      <vt:lpstr>Attribution Network for Graph Neural Networks</vt:lpstr>
      <vt:lpstr>Attribution Network for Graph Neural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Physicochemical endpoints</vt:lpstr>
      <vt:lpstr>PowerPoint 演示文稿</vt:lpstr>
      <vt:lpstr>Quantifying Explainers of Graph Neural Networks in Computational Pathology</vt:lpstr>
      <vt:lpstr>基于实体的图学习和解释</vt:lpstr>
      <vt:lpstr>可量化的解释评估</vt:lpstr>
      <vt:lpstr>病理实体图构建</vt:lpstr>
      <vt:lpstr>病理实体图学习</vt:lpstr>
      <vt:lpstr>图解释器-GRAPHLRP</vt:lpstr>
      <vt:lpstr>图解释器-GRAPHGRAD-CAM++</vt:lpstr>
      <vt:lpstr>图解释器-GNNEXPLAINER</vt:lpstr>
      <vt:lpstr>图解释性的量化评估-总览</vt:lpstr>
      <vt:lpstr>图解释性的量化评估</vt:lpstr>
      <vt:lpstr>图解释性的量化评估</vt:lpstr>
      <vt:lpstr>图解释性的量化评估-直方图统计</vt:lpstr>
      <vt:lpstr>图解释性的量化评估-可分性得分</vt:lpstr>
      <vt:lpstr>图解释性的量化评估-量化指标</vt:lpstr>
      <vt:lpstr>解释结果可视化对比</vt:lpstr>
      <vt:lpstr>解释方法量化对比</vt:lpstr>
      <vt:lpstr>解释算法的病理学分析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new</dc:creator>
  <cp:lastModifiedBy>new</cp:lastModifiedBy>
  <cp:revision>81</cp:revision>
  <dcterms:created xsi:type="dcterms:W3CDTF">2022-03-12T07:44:50Z</dcterms:created>
  <dcterms:modified xsi:type="dcterms:W3CDTF">2022-03-14T13:26:49Z</dcterms:modified>
</cp:coreProperties>
</file>